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Poppi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F09E1D-AA9F-4777-896D-7A0D61812900}">
  <a:tblStyle styleId="{95F09E1D-AA9F-4777-896D-7A0D6181290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5.xml"/><Relationship Id="rId24" Type="http://schemas.openxmlformats.org/officeDocument/2006/relationships/font" Target="fonts/Poppins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7" Type="http://schemas.openxmlformats.org/officeDocument/2006/relationships/font" Target="fonts/Poppi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e4d84cc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e4d84cc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6b21a226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6b21a226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6b21a226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b6b21a226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6b21a226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6b21a226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dadd7b31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dadd7b31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e4d84cc1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e4d84cc1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e4d84cc1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e4d84cc1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e4d84cc1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e4d84cc1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e730f01e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e730f01e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e730f01e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e730f01e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e730f01e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e730f01e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730f01e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e730f01e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e730f01e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e730f01e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e730f01e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e730f01e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6b21a22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6b21a2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2.jp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s://developer.mozilla.org/en-US/docs/Web/JavaScript" TargetMode="External"/><Relationship Id="rId5" Type="http://schemas.openxmlformats.org/officeDocument/2006/relationships/hyperlink" Target="https://www.w3schools.com/js/" TargetMode="External"/><Relationship Id="rId6" Type="http://schemas.openxmlformats.org/officeDocument/2006/relationships/hyperlink" Target="https://javascript.inf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wbB83AEa-Oc3ZWRi6nVorZ6hGHhQJ4du/view" TargetMode="External"/><Relationship Id="rId5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subtle-prism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50">
            <a:off x="-395563" y="395600"/>
            <a:ext cx="5157175" cy="4365975"/>
          </a:xfrm>
          <a:prstGeom prst="flowChartManualInput">
            <a:avLst/>
          </a:prstGeom>
          <a:noFill/>
          <a:ln>
            <a:noFill/>
          </a:ln>
        </p:spPr>
      </p:pic>
      <p:pic>
        <p:nvPicPr>
          <p:cNvPr id="55" name="Google Shape;55;p13" title="KRMU_Full_heading_Logo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125" y="452500"/>
            <a:ext cx="5337876" cy="13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405600" y="2017650"/>
            <a:ext cx="458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73034"/>
                </a:solidFill>
              </a:rPr>
              <a:t>Course - Web Development - II </a:t>
            </a:r>
            <a:endParaRPr b="1" sz="2400">
              <a:solidFill>
                <a:srgbClr val="173034"/>
              </a:solidFill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4572000" y="4882896"/>
            <a:ext cx="1607600" cy="292500"/>
            <a:chOff x="5060775" y="4881413"/>
            <a:chExt cx="1607600" cy="292500"/>
          </a:xfrm>
        </p:grpSpPr>
        <p:sp>
          <p:nvSpPr>
            <p:cNvPr id="58" name="Google Shape;58;p13"/>
            <p:cNvSpPr txBox="1"/>
            <p:nvPr/>
          </p:nvSpPr>
          <p:spPr>
            <a:xfrm>
              <a:off x="5165675" y="4881413"/>
              <a:ext cx="15027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welcome@krmangalam.edu.in</a:t>
              </a:r>
              <a:endParaRPr sz="900">
                <a:solidFill>
                  <a:schemeClr val="dk1"/>
                </a:solidFill>
              </a:endParaRPr>
            </a:p>
          </p:txBody>
        </p:sp>
        <p:pic>
          <p:nvPicPr>
            <p:cNvPr id="59" name="Google Shape;59;p13" title="email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60775" y="4966738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Google Shape;60;p13"/>
          <p:cNvGrpSpPr/>
          <p:nvPr/>
        </p:nvGrpSpPr>
        <p:grpSpPr>
          <a:xfrm>
            <a:off x="7229300" y="4881425"/>
            <a:ext cx="1926000" cy="292500"/>
            <a:chOff x="7229300" y="4881425"/>
            <a:chExt cx="1926000" cy="292500"/>
          </a:xfrm>
        </p:grpSpPr>
        <p:sp>
          <p:nvSpPr>
            <p:cNvPr id="61" name="Google Shape;61;p13"/>
            <p:cNvSpPr txBox="1"/>
            <p:nvPr/>
          </p:nvSpPr>
          <p:spPr>
            <a:xfrm>
              <a:off x="7326500" y="4881425"/>
              <a:ext cx="18288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accent2"/>
                  </a:solidFill>
                </a:rPr>
                <a:t>Sohna Road,Gurugram,Haryana 122103</a:t>
              </a:r>
              <a:endParaRPr sz="700">
                <a:solidFill>
                  <a:schemeClr val="accent2"/>
                </a:solidFill>
              </a:endParaRPr>
            </a:p>
          </p:txBody>
        </p:sp>
        <p:pic>
          <p:nvPicPr>
            <p:cNvPr id="62" name="Google Shape;62;p13" title="location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29300" y="4965192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" name="Google Shape;63;p13" title="Wavy_Trv-02_Single-09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0000" y="2536688"/>
            <a:ext cx="2463299" cy="22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>
            <a:off x="309849" y="1233369"/>
            <a:ext cx="3415942" cy="2954584"/>
            <a:chOff x="309849" y="1233369"/>
            <a:chExt cx="3415942" cy="2954584"/>
          </a:xfrm>
        </p:grpSpPr>
        <p:grpSp>
          <p:nvGrpSpPr>
            <p:cNvPr id="66" name="Google Shape;66;p13"/>
            <p:cNvGrpSpPr/>
            <p:nvPr/>
          </p:nvGrpSpPr>
          <p:grpSpPr>
            <a:xfrm>
              <a:off x="309849" y="1233369"/>
              <a:ext cx="3415942" cy="2387863"/>
              <a:chOff x="788865" y="1515488"/>
              <a:chExt cx="4594407" cy="2387863"/>
            </a:xfrm>
          </p:grpSpPr>
          <p:sp>
            <p:nvSpPr>
              <p:cNvPr id="67" name="Google Shape;67;p13"/>
              <p:cNvSpPr txBox="1"/>
              <p:nvPr/>
            </p:nvSpPr>
            <p:spPr>
              <a:xfrm>
                <a:off x="788865" y="1515488"/>
                <a:ext cx="3197700" cy="6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700">
                    <a:solidFill>
                      <a:schemeClr val="lt1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Lecture 5</a:t>
                </a:r>
                <a:r>
                  <a:rPr lang="en" sz="2700">
                    <a:solidFill>
                      <a:schemeClr val="lt1"/>
                    </a:solidFill>
                  </a:rPr>
                  <a:t>:</a:t>
                </a:r>
                <a:endParaRPr sz="2200">
                  <a:solidFill>
                    <a:schemeClr val="lt1"/>
                  </a:solidFill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68" name="Google Shape;68;p13"/>
              <p:cNvSpPr txBox="1"/>
              <p:nvPr/>
            </p:nvSpPr>
            <p:spPr>
              <a:xfrm>
                <a:off x="788875" y="3475300"/>
                <a:ext cx="6990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-By</a:t>
                </a:r>
                <a:endParaRPr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69" name="Google Shape;69;p13"/>
              <p:cNvSpPr txBox="1"/>
              <p:nvPr/>
            </p:nvSpPr>
            <p:spPr>
              <a:xfrm>
                <a:off x="790272" y="2145213"/>
                <a:ext cx="4593000" cy="129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24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Event Handling Basics</a:t>
                </a:r>
                <a:endParaRPr sz="24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24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70" name="Google Shape;70;p13"/>
              <p:cNvSpPr txBox="1"/>
              <p:nvPr/>
            </p:nvSpPr>
            <p:spPr>
              <a:xfrm>
                <a:off x="1330896" y="3491750"/>
                <a:ext cx="3313200" cy="41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Instructor Name</a:t>
                </a:r>
                <a:endParaRPr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pic>
          <p:nvPicPr>
            <p:cNvPr id="71" name="Google Shape;71;p13" title="javascript-logo-javascript-icon-transparent-free-png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3272" y="3666744"/>
              <a:ext cx="521208" cy="5212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removeEventListener()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3" name="Google Shape;153;p22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311700" y="1234443"/>
            <a:ext cx="78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Example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11700" y="3312050"/>
            <a:ext cx="76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050" y="1011575"/>
            <a:ext cx="60674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311700" y="4612900"/>
            <a:ext cx="59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After clicking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Stop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the button will no longer respond.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Event Object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4" name="Google Shape;164;p23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3"/>
          <p:cNvSpPr txBox="1"/>
          <p:nvPr/>
        </p:nvSpPr>
        <p:spPr>
          <a:xfrm>
            <a:off x="311700" y="1234443"/>
            <a:ext cx="78435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Event Object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an object automatically passed to the event handler when an event occurs.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It contains detailed information about the event such as: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Type of event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Target element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Mouse position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Keyboard key pressed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Default behavior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750" y="3543500"/>
            <a:ext cx="54387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Common Properties of Event Object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3" name="Google Shape;173;p24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311700" y="1234443"/>
            <a:ext cx="78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76" name="Google Shape;176;p24"/>
          <p:cNvGraphicFramePr/>
          <p:nvPr/>
        </p:nvGraphicFramePr>
        <p:xfrm>
          <a:off x="431500" y="97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{95F09E1D-AA9F-4777-896D-7A0D61812900}</a:tableStyleId>
              </a:tblPr>
              <a:tblGrid>
                <a:gridCol w="2822000"/>
                <a:gridCol w="4097000"/>
              </a:tblGrid>
              <a:tr h="423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Property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43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event.type</a:t>
                      </a:r>
                      <a:endParaRPr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Type of event (click, keyup, submit)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43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event.target</a:t>
                      </a:r>
                      <a:endParaRPr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Element that triggered the event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59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event.currentTarget</a:t>
                      </a:r>
                      <a:endParaRPr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Element on which listener is attached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event.clientX</a:t>
                      </a:r>
                      <a:endParaRPr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Mouse X position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event.clientY</a:t>
                      </a:r>
                      <a:endParaRPr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Mouse Y position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43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event.key</a:t>
                      </a:r>
                      <a:endParaRPr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Key pressed (keyboard events)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event.preventDefault()</a:t>
                      </a:r>
                      <a:endParaRPr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Prevents default behavior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event.stopPropagation()</a:t>
                      </a:r>
                      <a:endParaRPr>
                        <a:solidFill>
                          <a:schemeClr val="accent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Stops event bubbling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310900" y="210300"/>
            <a:ext cx="747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/>
              <a:t>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Check Your Understanding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" name="Google Shape;182;p25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696" y="1005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310900" y="1228825"/>
            <a:ext cx="816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Question : </a:t>
            </a: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What are the two most essential arguments passed to the </a:t>
            </a:r>
            <a:r>
              <a:rPr b="1" i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addEventListener()</a:t>
            </a: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b="1" sz="13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method?</a:t>
            </a:r>
            <a:r>
              <a:rPr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300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310900" y="1748350"/>
            <a:ext cx="80847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Options    :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a) The element and the style to change.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b) The event type (e.g., 'click') and the listener (callback) function to run.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c) The function name and a boolean value. 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d) The mouse coordinates and the key that was pressed.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5" name="Google Shape;185;p25" title="question-and-answer-illustration-download-in-svg-png-gif-file-formats--answers-faq-comments-chatting-business-pack-people-illustrations-42570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1839" y="3027775"/>
            <a:ext cx="3001612" cy="20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310950" y="3313725"/>
            <a:ext cx="62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Answer :</a:t>
            </a:r>
            <a:r>
              <a:rPr lang="en" sz="1800">
                <a:solidFill>
                  <a:schemeClr val="dk2"/>
                </a:solidFill>
              </a:rPr>
              <a:t> 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b) </a:t>
            </a: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event type (e.g., 'click') and the listener (callback) function to run. 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88" name="Google Shape;188;p25"/>
          <p:cNvGrpSpPr/>
          <p:nvPr/>
        </p:nvGrpSpPr>
        <p:grpSpPr>
          <a:xfrm>
            <a:off x="310900" y="3959263"/>
            <a:ext cx="6005825" cy="743413"/>
            <a:chOff x="310900" y="3959263"/>
            <a:chExt cx="6005825" cy="743413"/>
          </a:xfrm>
        </p:grpSpPr>
        <p:sp>
          <p:nvSpPr>
            <p:cNvPr id="189" name="Google Shape;189;p25"/>
            <p:cNvSpPr txBox="1"/>
            <p:nvPr/>
          </p:nvSpPr>
          <p:spPr>
            <a:xfrm>
              <a:off x="310900" y="3959263"/>
              <a:ext cx="133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273239"/>
                  </a:solidFill>
                  <a:latin typeface="Poppins"/>
                  <a:ea typeface="Poppins"/>
                  <a:cs typeface="Poppins"/>
                  <a:sym typeface="Poppins"/>
                </a:rPr>
                <a:t>Explanation: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25"/>
            <p:cNvSpPr txBox="1"/>
            <p:nvPr/>
          </p:nvSpPr>
          <p:spPr>
            <a:xfrm>
              <a:off x="1607925" y="3959275"/>
              <a:ext cx="47088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You must tell </a:t>
              </a:r>
              <a:r>
                <a:rPr b="1" i="1" lang="en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addEventListener()</a:t>
              </a:r>
              <a:r>
                <a:rPr lang="en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i="1" lang="en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what</a:t>
              </a:r>
              <a:r>
                <a:rPr lang="en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to listen for (the event type string) and </a:t>
              </a:r>
              <a:r>
                <a:rPr i="1" lang="en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what</a:t>
              </a:r>
              <a:r>
                <a:rPr lang="en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to do when it happens (the listener/callback function).</a:t>
              </a:r>
              <a:endParaRPr b="1" i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0896" y="210312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lang="en"/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6" name="Google Shape;196;p26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696" y="1005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358850" y="1181200"/>
            <a:ext cx="85206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MDN Web Docs</a:t>
            </a:r>
            <a:r>
              <a:rPr b="1" lang="en" sz="1100">
                <a:solidFill>
                  <a:schemeClr val="dk1"/>
                </a:solidFill>
              </a:rPr>
              <a:t> : </a:t>
            </a:r>
            <a: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Comprehensive and official documentation for JS.</a:t>
            </a:r>
            <a:br>
              <a:rPr i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🔗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https://developer.mozilla.org/en-US/docs/Web/JavaScript</a:t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W3Schools – JS Tutorial : </a:t>
            </a:r>
            <a: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Beginner-friendly JS tutorials with examples and interactive editors.</a:t>
            </a:r>
            <a:b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100">
                <a:solidFill>
                  <a:schemeClr val="dk1"/>
                </a:solidFill>
              </a:rPr>
              <a:t> 🔗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 https://www.w3schools.com/js/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JavaScript.info -</a:t>
            </a:r>
            <a:r>
              <a:rPr b="1"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comprehensive tutorial-style website</a:t>
            </a:r>
            <a:r>
              <a:rPr i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covers core JavaScript concepts in depth.</a:t>
            </a:r>
            <a:endParaRPr i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🔗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https://javascript.info/</a:t>
            </a:r>
            <a:endParaRPr i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 title="subtle-prism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50">
            <a:off x="-395563" y="395600"/>
            <a:ext cx="5157175" cy="4365975"/>
          </a:xfrm>
          <a:prstGeom prst="flowChartManualInput">
            <a:avLst/>
          </a:prstGeom>
          <a:noFill/>
          <a:ln>
            <a:noFill/>
          </a:ln>
        </p:spPr>
      </p:pic>
      <p:pic>
        <p:nvPicPr>
          <p:cNvPr id="204" name="Google Shape;204;p27" title="KRMU_Full_heading_Logo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125" y="452500"/>
            <a:ext cx="5337876" cy="13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407400" y="2020825"/>
            <a:ext cx="46362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73034"/>
                </a:solidFill>
              </a:rPr>
              <a:t>Course - Web Development - II</a:t>
            </a:r>
            <a:endParaRPr b="1" sz="2400">
              <a:solidFill>
                <a:srgbClr val="173034"/>
              </a:solidFill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>
            <a:off x="4572000" y="4881413"/>
            <a:ext cx="1607600" cy="292500"/>
            <a:chOff x="5060775" y="4881413"/>
            <a:chExt cx="1607600" cy="292500"/>
          </a:xfrm>
        </p:grpSpPr>
        <p:sp>
          <p:nvSpPr>
            <p:cNvPr id="207" name="Google Shape;207;p27"/>
            <p:cNvSpPr txBox="1"/>
            <p:nvPr/>
          </p:nvSpPr>
          <p:spPr>
            <a:xfrm>
              <a:off x="5165675" y="4881413"/>
              <a:ext cx="15027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welcome@krmangalam.edu.in</a:t>
              </a:r>
              <a:endParaRPr sz="900">
                <a:solidFill>
                  <a:schemeClr val="dk1"/>
                </a:solidFill>
              </a:endParaRPr>
            </a:p>
          </p:txBody>
        </p:sp>
        <p:pic>
          <p:nvPicPr>
            <p:cNvPr id="208" name="Google Shape;208;p27" title="email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60775" y="4966738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7"/>
          <p:cNvSpPr txBox="1"/>
          <p:nvPr/>
        </p:nvSpPr>
        <p:spPr>
          <a:xfrm>
            <a:off x="7326500" y="4881425"/>
            <a:ext cx="234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</a:rPr>
              <a:t>Sohna Road,Gurugram,Haryana 122103</a:t>
            </a:r>
            <a:endParaRPr sz="700">
              <a:solidFill>
                <a:schemeClr val="accent2"/>
              </a:solidFill>
            </a:endParaRPr>
          </a:p>
        </p:txBody>
      </p:sp>
      <p:pic>
        <p:nvPicPr>
          <p:cNvPr id="210" name="Google Shape;210;p27" title="loc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9300" y="4959088"/>
            <a:ext cx="137160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 title="Wavy_Trv-02_Single-09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0000" y="2536688"/>
            <a:ext cx="2463299" cy="22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494883" y="46482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1033275" y="1691650"/>
            <a:ext cx="2313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Thanks</a:t>
            </a:r>
            <a:endParaRPr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For</a:t>
            </a:r>
            <a:endParaRPr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Watching</a:t>
            </a:r>
            <a:endParaRPr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Table of Contents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11700" y="1234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addEventListener()</a:t>
            </a:r>
            <a:endParaRPr>
              <a:solidFill>
                <a:srgbClr val="27323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removeEventListener().</a:t>
            </a:r>
            <a:endParaRPr>
              <a:solidFill>
                <a:srgbClr val="27323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Event object</a:t>
            </a:r>
            <a:endParaRPr>
              <a:solidFill>
                <a:srgbClr val="27323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References.</a:t>
            </a:r>
            <a:endParaRPr>
              <a:solidFill>
                <a:srgbClr val="273239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800"/>
              <a:buChar char="●"/>
            </a:pPr>
            <a:r>
              <a:rPr lang="en">
                <a:solidFill>
                  <a:srgbClr val="273239"/>
                </a:solidFill>
              </a:rPr>
              <a:t>The End.</a:t>
            </a:r>
            <a:endParaRPr>
              <a:solidFill>
                <a:srgbClr val="273239"/>
              </a:solidFill>
            </a:endParaRPr>
          </a:p>
        </p:txBody>
      </p:sp>
      <p:pic>
        <p:nvPicPr>
          <p:cNvPr id="78" name="Google Shape;78;p14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213250"/>
            <a:ext cx="26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 sz="2200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b="1" sz="22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5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576075" y="210300"/>
            <a:ext cx="72237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9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You're sitting comfortably at home. You’re not randomly opening the door every minute, right?</a:t>
            </a:r>
            <a:endParaRPr b="1" i="1" sz="19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So how do you know when to open it?</a:t>
            </a:r>
            <a:endParaRPr b="1" sz="27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5" title="Imagination-br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7150" y="1261872"/>
            <a:ext cx="4489700" cy="361188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738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213250"/>
            <a:ext cx="26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 sz="2200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b="1" sz="22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6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576075" y="210300"/>
            <a:ext cx="72237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9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You're sitting comfortably at home. You’re not randomly opening the door every minute, right?</a:t>
            </a:r>
            <a:endParaRPr b="1" i="1" sz="19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So how do you know when to open it?</a:t>
            </a:r>
            <a:endParaRPr b="1" sz="2700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11700" y="1352725"/>
            <a:ext cx="4407000" cy="3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You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wait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until someone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knocks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knock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is your signal — only when you hear it, you get up and open the door.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Now think of JavaScript…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Just like you listen for a knock, JavaScript can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listen for events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like clicks, scrolls, or keypresses.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273239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When the event happens, it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runs a function in response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— just like opening the door when someone knocks.</a:t>
            </a:r>
            <a:endParaRPr sz="17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6" title="20250710_1647_Event-Driven Programming Illustration_simple_compose_01jzt0t0gjf66rkc8y4mg9rqb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650" y="1352725"/>
            <a:ext cx="3075100" cy="341327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738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Event Listeners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Google Shape;104;p17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311700" y="1069290"/>
            <a:ext cx="75456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An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event listener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is a way to make your web page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react to user actions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like clicking, typing, hovering, scrolling, etc.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“listens”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for a specific event on an element, and when that event happens, it runs the function (or code) you tell it to.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We use a special built-in method called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addEventListener() 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to </a:t>
            </a:r>
            <a:r>
              <a:rPr i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add a listener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to any element on the page.</a:t>
            </a:r>
            <a:endParaRPr sz="17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" name="Google Shape;107;p17" title="20250710_1655_Interactive JavaScript Cartoon_simple_compose_01jzt17xhjey487ax31ht01tt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2850" y="2681850"/>
            <a:ext cx="3012175" cy="23043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738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addEventListener()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18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311700" y="1305525"/>
            <a:ext cx="7545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.addEventListener()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is a built-in JavaScript method that lets you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listen for specific events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(like clicks, keypresses, mouse movements, etc.) on an element — and then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run some code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when that event happens.</a:t>
            </a:r>
            <a:endParaRPr sz="21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11700" y="2201325"/>
            <a:ext cx="9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Syntax :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7" name="Google Shape;117;p18" title="carbon - 2025-07-10T171720.84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750" y="2280750"/>
            <a:ext cx="6260249" cy="959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7380000" dist="95250">
              <a:srgbClr val="000000">
                <a:alpha val="50000"/>
              </a:srgbClr>
            </a:outerShdw>
          </a:effectLst>
        </p:spPr>
      </p:pic>
      <p:sp>
        <p:nvSpPr>
          <p:cNvPr id="118" name="Google Shape;118;p18"/>
          <p:cNvSpPr txBox="1"/>
          <p:nvPr/>
        </p:nvSpPr>
        <p:spPr>
          <a:xfrm>
            <a:off x="311700" y="3462625"/>
            <a:ext cx="74709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element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– The HTML element you want to attach the listener to.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73239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"eventType" 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– A string like "click", "keydown", "submit", etc.</a:t>
            </a:r>
            <a:endParaRPr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73239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callbackFunction</a:t>
            </a:r>
            <a:r>
              <a:rPr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 – The function that runs when the event happens.</a:t>
            </a:r>
            <a:endParaRPr sz="2100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addEventListener()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" name="Google Shape;124;p19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311700" y="1234440"/>
            <a:ext cx="11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Example :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" name="Google Shape;127;p19" title="carbon - 2025-07-10T172455.08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125" y="2764775"/>
            <a:ext cx="5634275" cy="12462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7380000" dist="9525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19" title="carbon - 2025-07-10T172515.18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863" y="1255350"/>
            <a:ext cx="5602801" cy="10400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738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addEventListener()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4" name="Google Shape;134;p20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311700" y="1234440"/>
            <a:ext cx="11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Output </a:t>
            </a:r>
            <a:r>
              <a:rPr b="1" lang="en">
                <a:solidFill>
                  <a:srgbClr val="273239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20" title="Screen Recording 2025-07-10 17302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675" y="1163975"/>
            <a:ext cx="6768874" cy="3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213250"/>
            <a:ext cx="7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|</a:t>
            </a:r>
            <a:r>
              <a:rPr b="1" lang="en">
                <a:solidFill>
                  <a:srgbClr val="1C458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removeEventListener()</a:t>
            </a:r>
            <a:endParaRPr b="1">
              <a:solidFill>
                <a:srgbClr val="0737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3" name="Google Shape;143;p21" title="KRMU 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300" y="971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311700" y="1234443"/>
            <a:ext cx="784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removeEventListener()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used to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remove a previously attached event listener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from an element. This is useful when an event handler is no longer needed, helping to improve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performance and memory management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1">
              <a:solidFill>
                <a:srgbClr val="27323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538" y="2123993"/>
            <a:ext cx="587692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311700" y="3312050"/>
            <a:ext cx="762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same function reference used in </a:t>
            </a:r>
            <a:r>
              <a:rPr lang="en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addEventListener()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must be passed to remove it.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